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1" r:id="rId4"/>
    <p:sldId id="259" r:id="rId5"/>
    <p:sldId id="258"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DC04EE-CE0F-4B71-A6AF-E6E3981AB392}"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365645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DC04EE-CE0F-4B71-A6AF-E6E3981AB392}"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2602358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DC04EE-CE0F-4B71-A6AF-E6E3981AB392}"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18225435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DC04EE-CE0F-4B71-A6AF-E6E3981AB392}"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2189424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DC04EE-CE0F-4B71-A6AF-E6E3981AB392}"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4048780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DC04EE-CE0F-4B71-A6AF-E6E3981AB392}"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1833257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DC04EE-CE0F-4B71-A6AF-E6E3981AB392}" type="datetimeFigureOut">
              <a:rPr lang="en-US" smtClean="0"/>
              <a:t>11/1/2012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164895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DC04EE-CE0F-4B71-A6AF-E6E3981AB392}" type="datetimeFigureOut">
              <a:rPr lang="en-US" smtClean="0"/>
              <a:t>11/1/2012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3372038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DC04EE-CE0F-4B71-A6AF-E6E3981AB392}" type="datetimeFigureOut">
              <a:rPr lang="en-US" smtClean="0"/>
              <a:t>11/1/2012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2473515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DC04EE-CE0F-4B71-A6AF-E6E3981AB392}"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436229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DC04EE-CE0F-4B71-A6AF-E6E3981AB392}"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F52BD6-E868-49CF-A0DF-CE62E1AD5414}" type="slidenum">
              <a:rPr lang="en-US" smtClean="0"/>
              <a:t>‹#›</a:t>
            </a:fld>
            <a:endParaRPr lang="en-US"/>
          </a:p>
        </p:txBody>
      </p:sp>
    </p:spTree>
    <p:extLst>
      <p:ext uri="{BB962C8B-B14F-4D97-AF65-F5344CB8AC3E}">
        <p14:creationId xmlns:p14="http://schemas.microsoft.com/office/powerpoint/2010/main" val="3692989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DC04EE-CE0F-4B71-A6AF-E6E3981AB392}" type="datetimeFigureOut">
              <a:rPr lang="en-US" smtClean="0"/>
              <a:t>11/1/2012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F52BD6-E868-49CF-A0DF-CE62E1AD5414}" type="slidenum">
              <a:rPr lang="en-US" smtClean="0"/>
              <a:t>‹#›</a:t>
            </a:fld>
            <a:endParaRPr lang="en-US"/>
          </a:p>
        </p:txBody>
      </p:sp>
    </p:spTree>
    <p:extLst>
      <p:ext uri="{BB962C8B-B14F-4D97-AF65-F5344CB8AC3E}">
        <p14:creationId xmlns:p14="http://schemas.microsoft.com/office/powerpoint/2010/main" val="302104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aflt2012.wikispaces.com/Learning+Scenerios"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normAutofit fontScale="90000"/>
          </a:bodyPr>
          <a:lstStyle/>
          <a:p>
            <a:r>
              <a:rPr lang="en-US" dirty="0" smtClean="0">
                <a:latin typeface="Comic Sans MS" pitchFamily="66" charset="0"/>
              </a:rPr>
              <a:t>Useful Tools:  What format do you see being useful to you?</a:t>
            </a:r>
            <a:endParaRPr lang="en-US" dirty="0">
              <a:latin typeface="Comic Sans MS" pitchFamily="66" charset="0"/>
            </a:endParaRPr>
          </a:p>
        </p:txBody>
      </p:sp>
      <p:sp>
        <p:nvSpPr>
          <p:cNvPr id="3" name="Subtitle 2"/>
          <p:cNvSpPr>
            <a:spLocks noGrp="1"/>
          </p:cNvSpPr>
          <p:nvPr>
            <p:ph type="subTitle" idx="1"/>
          </p:nvPr>
        </p:nvSpPr>
        <p:spPr>
          <a:xfrm>
            <a:off x="609600" y="2514600"/>
            <a:ext cx="7848600" cy="1752600"/>
          </a:xfrm>
        </p:spPr>
        <p:txBody>
          <a:bodyPr>
            <a:normAutofit fontScale="92500" lnSpcReduction="10000"/>
          </a:bodyPr>
          <a:lstStyle/>
          <a:p>
            <a:pPr marL="457200" indent="-457200" algn="l">
              <a:buFont typeface="Arial" pitchFamily="34" charset="0"/>
              <a:buChar char="•"/>
            </a:pPr>
            <a:r>
              <a:rPr lang="en-US" sz="3600" dirty="0" smtClean="0">
                <a:solidFill>
                  <a:schemeClr val="tx1"/>
                </a:solidFill>
                <a:latin typeface="Comic Sans MS" pitchFamily="66" charset="0"/>
              </a:rPr>
              <a:t>Big Picture </a:t>
            </a:r>
          </a:p>
          <a:p>
            <a:pPr algn="l"/>
            <a:r>
              <a:rPr lang="en-US" sz="3600" dirty="0">
                <a:solidFill>
                  <a:schemeClr val="tx1"/>
                </a:solidFill>
                <a:latin typeface="Comic Sans MS" pitchFamily="66" charset="0"/>
              </a:rPr>
              <a:t> </a:t>
            </a:r>
            <a:r>
              <a:rPr lang="en-US" sz="3600" dirty="0" smtClean="0">
                <a:solidFill>
                  <a:schemeClr val="tx1"/>
                </a:solidFill>
                <a:latin typeface="Comic Sans MS" pitchFamily="66" charset="0"/>
              </a:rPr>
              <a:t>       (Curriculum/Unit Level)</a:t>
            </a:r>
          </a:p>
          <a:p>
            <a:pPr marL="457200" indent="-457200" algn="l">
              <a:buFont typeface="Arial" pitchFamily="34" charset="0"/>
              <a:buChar char="•"/>
            </a:pPr>
            <a:r>
              <a:rPr lang="en-US" sz="3600" dirty="0" smtClean="0">
                <a:solidFill>
                  <a:schemeClr val="tx1"/>
                </a:solidFill>
                <a:latin typeface="Comic Sans MS" pitchFamily="66" charset="0"/>
              </a:rPr>
              <a:t>Day to Day Lesson Planning</a:t>
            </a:r>
            <a:endParaRPr lang="en-US" sz="3600" dirty="0">
              <a:solidFill>
                <a:schemeClr val="tx1"/>
              </a:solidFill>
              <a:latin typeface="Comic Sans MS" pitchFamily="66" charset="0"/>
            </a:endParaRPr>
          </a:p>
        </p:txBody>
      </p:sp>
      <p:pic>
        <p:nvPicPr>
          <p:cNvPr id="4100" name="Picture 4" descr="https://encrypted-tbn3.gstatic.com/images?q=tbn:ANd9GcSQ55dYB0aSTxu18yXowJopy4BMUgj9rgeqI-AlnTZ1HXJec70k0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4419600"/>
            <a:ext cx="2466975" cy="1847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88868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1470025"/>
          </a:xfrm>
        </p:spPr>
        <p:txBody>
          <a:bodyPr>
            <a:normAutofit/>
          </a:bodyPr>
          <a:lstStyle/>
          <a:p>
            <a:r>
              <a:rPr lang="en-US" sz="6000" b="1" dirty="0" smtClean="0">
                <a:latin typeface="Comic Sans MS" pitchFamily="66" charset="0"/>
              </a:rPr>
              <a:t>Learning Scenarios?</a:t>
            </a:r>
            <a:endParaRPr lang="en-US" sz="6000" b="1" dirty="0">
              <a:latin typeface="Comic Sans MS" pitchFamily="66" charset="0"/>
            </a:endParaRPr>
          </a:p>
        </p:txBody>
      </p:sp>
      <p:sp>
        <p:nvSpPr>
          <p:cNvPr id="3" name="Subtitle 2"/>
          <p:cNvSpPr>
            <a:spLocks noGrp="1"/>
          </p:cNvSpPr>
          <p:nvPr>
            <p:ph type="subTitle" idx="1"/>
          </p:nvPr>
        </p:nvSpPr>
        <p:spPr>
          <a:xfrm>
            <a:off x="685800" y="1905000"/>
            <a:ext cx="7772400" cy="3429000"/>
          </a:xfrm>
        </p:spPr>
        <p:txBody>
          <a:bodyPr>
            <a:normAutofit/>
          </a:bodyPr>
          <a:lstStyle/>
          <a:p>
            <a:pPr marL="457200" indent="-457200" algn="l">
              <a:buFont typeface="Arial" pitchFamily="34" charset="0"/>
              <a:buChar char="•"/>
            </a:pPr>
            <a:r>
              <a:rPr lang="en-US" dirty="0" smtClean="0">
                <a:solidFill>
                  <a:schemeClr val="tx1"/>
                </a:solidFill>
                <a:latin typeface="Comic Sans MS" pitchFamily="66" charset="0"/>
              </a:rPr>
              <a:t>Overall summary of a unit</a:t>
            </a:r>
          </a:p>
          <a:p>
            <a:pPr marL="457200" indent="-457200" algn="l">
              <a:buFont typeface="Arial" pitchFamily="34" charset="0"/>
              <a:buChar char="•"/>
            </a:pPr>
            <a:r>
              <a:rPr lang="en-US" dirty="0" smtClean="0">
                <a:solidFill>
                  <a:schemeClr val="tx1"/>
                </a:solidFill>
                <a:latin typeface="Comic Sans MS" pitchFamily="66" charset="0"/>
              </a:rPr>
              <a:t>Includes the 3 modes of communication and other standards</a:t>
            </a:r>
          </a:p>
          <a:p>
            <a:pPr marL="457200" indent="-457200" algn="l">
              <a:buFont typeface="Arial" pitchFamily="34" charset="0"/>
              <a:buChar char="•"/>
            </a:pPr>
            <a:r>
              <a:rPr lang="en-US" dirty="0" smtClean="0">
                <a:solidFill>
                  <a:schemeClr val="tx1"/>
                </a:solidFill>
                <a:latin typeface="Comic Sans MS" pitchFamily="66" charset="0"/>
              </a:rPr>
              <a:t>Unit explanation text:  place to embed CCSS language </a:t>
            </a:r>
          </a:p>
          <a:p>
            <a:pPr marL="457200" indent="-457200" algn="l">
              <a:buFont typeface="Arial" pitchFamily="34" charset="0"/>
              <a:buChar char="•"/>
            </a:pPr>
            <a:endParaRPr lang="en-US" dirty="0"/>
          </a:p>
        </p:txBody>
      </p:sp>
      <p:sp>
        <p:nvSpPr>
          <p:cNvPr id="4" name="TextBox 3"/>
          <p:cNvSpPr txBox="1"/>
          <p:nvPr/>
        </p:nvSpPr>
        <p:spPr>
          <a:xfrm>
            <a:off x="3200400" y="5713287"/>
            <a:ext cx="5257800" cy="461665"/>
          </a:xfrm>
          <a:prstGeom prst="rect">
            <a:avLst/>
          </a:prstGeom>
          <a:noFill/>
        </p:spPr>
        <p:txBody>
          <a:bodyPr wrap="square" rtlCol="0">
            <a:spAutoFit/>
          </a:bodyPr>
          <a:lstStyle/>
          <a:p>
            <a:r>
              <a:rPr lang="en-US" sz="2400" b="1" dirty="0" smtClean="0">
                <a:solidFill>
                  <a:srgbClr val="FF0000"/>
                </a:solidFill>
              </a:rPr>
              <a:t>A “30 Second” written elevator speech!</a:t>
            </a:r>
            <a:endParaRPr lang="en-US" sz="2400" b="1" dirty="0">
              <a:solidFill>
                <a:srgbClr val="FF0000"/>
              </a:solidFill>
            </a:endParaRPr>
          </a:p>
        </p:txBody>
      </p:sp>
    </p:spTree>
    <p:extLst>
      <p:ext uri="{BB962C8B-B14F-4D97-AF65-F5344CB8AC3E}">
        <p14:creationId xmlns:p14="http://schemas.microsoft.com/office/powerpoint/2010/main" val="2448372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rmAutofit fontScale="90000"/>
          </a:bodyPr>
          <a:lstStyle/>
          <a:p>
            <a:r>
              <a:rPr lang="en-US" dirty="0" smtClean="0">
                <a:latin typeface="Comic Sans MS" pitchFamily="66" charset="0"/>
              </a:rPr>
              <a:t>Learning Scenario Sample</a:t>
            </a:r>
            <a:br>
              <a:rPr lang="en-US" dirty="0" smtClean="0">
                <a:latin typeface="Comic Sans MS" pitchFamily="66" charset="0"/>
              </a:rPr>
            </a:br>
            <a:r>
              <a:rPr lang="en-US" sz="3100" dirty="0" smtClean="0">
                <a:latin typeface="Comic Sans MS" pitchFamily="66" charset="0"/>
              </a:rPr>
              <a:t>Japanese Bento Lunchboxes and The Food Pyramid</a:t>
            </a:r>
            <a:endParaRPr lang="en-US" sz="3100" dirty="0">
              <a:latin typeface="Comic Sans MS" pitchFamily="66" charset="0"/>
            </a:endParaRPr>
          </a:p>
        </p:txBody>
      </p:sp>
      <p:sp>
        <p:nvSpPr>
          <p:cNvPr id="3" name="Content Placeholder 2"/>
          <p:cNvSpPr>
            <a:spLocks noGrp="1"/>
          </p:cNvSpPr>
          <p:nvPr>
            <p:ph idx="1"/>
          </p:nvPr>
        </p:nvSpPr>
        <p:spPr>
          <a:xfrm>
            <a:off x="457200" y="1600200"/>
            <a:ext cx="8229600" cy="4876800"/>
          </a:xfrm>
        </p:spPr>
        <p:txBody>
          <a:bodyPr>
            <a:normAutofit lnSpcReduction="10000"/>
          </a:bodyPr>
          <a:lstStyle/>
          <a:p>
            <a:pPr marL="0" indent="0">
              <a:buNone/>
            </a:pPr>
            <a:r>
              <a:rPr lang="en-US" sz="2800" dirty="0">
                <a:latin typeface="Comic Sans MS" pitchFamily="66" charset="0"/>
              </a:rPr>
              <a:t>In a First Grade integrated Science unit on the Food Pyramid and Healthy eating, students of Japanese learn about foods that support healthy eating habits as well as analyze their own school lunch and that of peers in Japan. </a:t>
            </a:r>
            <a:endParaRPr lang="en-US" sz="2800" dirty="0" smtClean="0">
              <a:latin typeface="Comic Sans MS" pitchFamily="66" charset="0"/>
            </a:endParaRPr>
          </a:p>
          <a:p>
            <a:pPr marL="0" indent="0">
              <a:buNone/>
            </a:pPr>
            <a:endParaRPr lang="en-US" dirty="0" smtClean="0">
              <a:latin typeface="Comic Sans MS" pitchFamily="66" charset="0"/>
            </a:endParaRPr>
          </a:p>
          <a:p>
            <a:pPr marL="0" indent="0">
              <a:buNone/>
            </a:pPr>
            <a:endParaRPr lang="en-US" dirty="0" smtClean="0">
              <a:latin typeface="Comic Sans MS" pitchFamily="66" charset="0"/>
            </a:endParaRPr>
          </a:p>
          <a:p>
            <a:pPr marL="0" indent="0">
              <a:buNone/>
            </a:pPr>
            <a:endParaRPr lang="en-US" dirty="0" smtClean="0">
              <a:latin typeface="Comic Sans MS" pitchFamily="66" charset="0"/>
            </a:endParaRPr>
          </a:p>
          <a:p>
            <a:pPr marL="0" indent="0">
              <a:buNone/>
            </a:pPr>
            <a:endParaRPr lang="en-US" dirty="0">
              <a:latin typeface="Comic Sans MS" pitchFamily="66" charset="0"/>
            </a:endParaRPr>
          </a:p>
          <a:p>
            <a:pPr marL="0" indent="0">
              <a:buNone/>
            </a:pPr>
            <a:r>
              <a:rPr lang="en-US" sz="2400" dirty="0">
                <a:latin typeface="Comic Sans MS" pitchFamily="66" charset="0"/>
                <a:hlinkClick r:id="rId2"/>
              </a:rPr>
              <a:t>http://waflt2012.wikispaces.com/Learning+Scenerios</a:t>
            </a:r>
            <a:endParaRPr lang="en-US" sz="2400" dirty="0">
              <a:latin typeface="Comic Sans MS" pitchFamily="66" charset="0"/>
            </a:endParaRPr>
          </a:p>
        </p:txBody>
      </p:sp>
      <p:pic>
        <p:nvPicPr>
          <p:cNvPr id="3074" name="Picture 2" descr="http://img.b.hatena.ne.jp/entryimage/articles/1144-127365380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810000"/>
            <a:ext cx="2286000" cy="152590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encrypted-tbn1.gstatic.com/images?q=tbn:ANd9GcQ6RpXv5nweGdkNcAOGm5UipcJpQFDbkpn13fK83rb06oUXTfR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3581399"/>
            <a:ext cx="1805891" cy="1983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7452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Comic Sans MS" pitchFamily="66" charset="0"/>
              </a:rPr>
              <a:t>Daily Lesson Planning?</a:t>
            </a:r>
            <a:endParaRPr lang="en-US" b="1" dirty="0">
              <a:latin typeface="Comic Sans MS" pitchFamily="66" charset="0"/>
            </a:endParaRPr>
          </a:p>
        </p:txBody>
      </p:sp>
      <p:sp>
        <p:nvSpPr>
          <p:cNvPr id="3" name="TextBox 2"/>
          <p:cNvSpPr txBox="1"/>
          <p:nvPr/>
        </p:nvSpPr>
        <p:spPr>
          <a:xfrm>
            <a:off x="457200" y="1371600"/>
            <a:ext cx="8382000" cy="5262979"/>
          </a:xfrm>
          <a:prstGeom prst="rect">
            <a:avLst/>
          </a:prstGeom>
          <a:noFill/>
        </p:spPr>
        <p:txBody>
          <a:bodyPr wrap="square" rtlCol="0">
            <a:spAutoFit/>
          </a:bodyPr>
          <a:lstStyle/>
          <a:p>
            <a:r>
              <a:rPr lang="en-US" sz="2400" dirty="0" smtClean="0"/>
              <a:t>Intro:  Greetings song</a:t>
            </a:r>
          </a:p>
          <a:p>
            <a:endParaRPr lang="en-US" sz="2400" dirty="0"/>
          </a:p>
          <a:p>
            <a:r>
              <a:rPr lang="en-US" sz="2400" dirty="0" smtClean="0"/>
              <a:t>1.  TPR review (numbers, colors,  </a:t>
            </a:r>
            <a:r>
              <a:rPr lang="ja-JP" altLang="en-US" sz="2400" dirty="0" smtClean="0"/>
              <a:t>い</a:t>
            </a:r>
            <a:r>
              <a:rPr lang="en-US" sz="2400" dirty="0" smtClean="0"/>
              <a:t>adjectives</a:t>
            </a:r>
            <a:endParaRPr lang="en-US" sz="2400" dirty="0"/>
          </a:p>
          <a:p>
            <a:r>
              <a:rPr lang="en-US" sz="2400" dirty="0" smtClean="0"/>
              <a:t>2.  </a:t>
            </a:r>
            <a:r>
              <a:rPr lang="en-US" altLang="ja-JP" sz="2400" dirty="0" smtClean="0"/>
              <a:t>Counting Chart:  </a:t>
            </a:r>
            <a:r>
              <a:rPr lang="ja-JP" altLang="en-US" sz="2400" dirty="0" smtClean="0"/>
              <a:t>りんご</a:t>
            </a:r>
            <a:r>
              <a:rPr lang="en-US" altLang="ja-JP" sz="2400" dirty="0" smtClean="0"/>
              <a:t>(apples)</a:t>
            </a:r>
          </a:p>
          <a:p>
            <a:r>
              <a:rPr lang="en-US" altLang="ja-JP" sz="2400" dirty="0" smtClean="0"/>
              <a:t>3.   </a:t>
            </a:r>
            <a:r>
              <a:rPr lang="ja-JP" altLang="en-US" sz="2400" dirty="0" smtClean="0"/>
              <a:t>絵本：　りんがひとつ </a:t>
            </a:r>
            <a:r>
              <a:rPr lang="en-US" altLang="ja-JP" sz="2400" dirty="0" smtClean="0"/>
              <a:t>(Book:  I have 1 apple)</a:t>
            </a:r>
            <a:endParaRPr lang="en-US" sz="2400" dirty="0"/>
          </a:p>
          <a:p>
            <a:r>
              <a:rPr lang="en-US" sz="2400" dirty="0" smtClean="0"/>
              <a:t>4.</a:t>
            </a:r>
            <a:r>
              <a:rPr lang="ja-JP" altLang="en-US" sz="2400" dirty="0" smtClean="0"/>
              <a:t>　</a:t>
            </a:r>
            <a:r>
              <a:rPr lang="en-US" altLang="ja-JP" sz="2400" dirty="0" smtClean="0"/>
              <a:t>Body Graph:  </a:t>
            </a:r>
            <a:r>
              <a:rPr lang="ja-JP" altLang="en-US" sz="2400" dirty="0" smtClean="0"/>
              <a:t>りんご</a:t>
            </a:r>
            <a:endParaRPr lang="en-US" altLang="ja-JP" sz="2400" dirty="0" smtClean="0"/>
          </a:p>
          <a:p>
            <a:r>
              <a:rPr lang="en-US" sz="2400" dirty="0"/>
              <a:t> </a:t>
            </a:r>
            <a:r>
              <a:rPr lang="en-US" sz="2400" dirty="0" smtClean="0"/>
              <a:t>       **graph likes of 3 colored apple (analyze final graph)</a:t>
            </a:r>
          </a:p>
          <a:p>
            <a:pPr marL="457200" indent="-457200">
              <a:buAutoNum type="arabicPeriod" startAt="5"/>
            </a:pPr>
            <a:r>
              <a:rPr lang="en-US" sz="2400" dirty="0" smtClean="0"/>
              <a:t>Taste sample:  Japanese  Asian pear/apple (</a:t>
            </a:r>
            <a:r>
              <a:rPr lang="ja-JP" altLang="en-US" sz="2400" dirty="0" smtClean="0"/>
              <a:t>なし</a:t>
            </a:r>
            <a:r>
              <a:rPr lang="en-US" altLang="ja-JP" sz="2400" dirty="0" smtClean="0"/>
              <a:t>)</a:t>
            </a:r>
          </a:p>
          <a:p>
            <a:r>
              <a:rPr lang="en-US" sz="2400" dirty="0"/>
              <a:t> </a:t>
            </a:r>
            <a:r>
              <a:rPr lang="en-US" sz="2400" dirty="0" smtClean="0"/>
              <a:t>        **express  (likes/dislikes)</a:t>
            </a:r>
            <a:r>
              <a:rPr lang="ja-JP" altLang="en-US" sz="2400" dirty="0" smtClean="0"/>
              <a:t>　　すき・すきじゃない</a:t>
            </a:r>
            <a:endParaRPr lang="en-US" sz="2400" dirty="0"/>
          </a:p>
          <a:p>
            <a:endParaRPr lang="en-US" sz="2400" dirty="0"/>
          </a:p>
          <a:p>
            <a:r>
              <a:rPr lang="en-US" altLang="ja-JP" sz="2400" dirty="0" smtClean="0"/>
              <a:t>T:  Interpersonal and Presentational Comm.:  share likes/dislikes (CC: S&amp;L 2)</a:t>
            </a:r>
          </a:p>
          <a:p>
            <a:r>
              <a:rPr lang="en-US" altLang="ja-JP" sz="2400" dirty="0" smtClean="0"/>
              <a:t>T:  Interpretive </a:t>
            </a:r>
            <a:r>
              <a:rPr lang="en-US" altLang="ja-JP" sz="2400" dirty="0" err="1" smtClean="0"/>
              <a:t>Comm</a:t>
            </a:r>
            <a:r>
              <a:rPr lang="en-US" altLang="ja-JP" sz="2400" dirty="0" smtClean="0"/>
              <a:t>:  comprehend/identify repetitive text for meaning (CC:  R4/5)</a:t>
            </a:r>
            <a:endParaRPr lang="en-US" sz="2400" dirty="0"/>
          </a:p>
        </p:txBody>
      </p:sp>
      <p:pic>
        <p:nvPicPr>
          <p:cNvPr id="1026" name="Picture 2" descr="http://blog-imgs-49.fc2.com/3/9/r/39ragawa/blog_import_4ea9085c4a2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800" y="1552330"/>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0585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fade">
                                      <p:cBhvr>
                                        <p:cTn id="11" dur="500"/>
                                        <p:tgtEl>
                                          <p:spTgt spid="3">
                                            <p:txEl>
                                              <p:pRg st="2" end="2"/>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1026"/>
                                        </p:tgtEl>
                                        <p:attrNameLst>
                                          <p:attrName>style.visibility</p:attrName>
                                        </p:attrNameLst>
                                      </p:cBhvr>
                                      <p:to>
                                        <p:strVal val="visible"/>
                                      </p:to>
                                    </p:set>
                                    <p:animEffect transition="in" filter="wheel(1)">
                                      <p:cBhvr>
                                        <p:cTn id="35" dur="2000"/>
                                        <p:tgtEl>
                                          <p:spTgt spid="1026"/>
                                        </p:tgtEl>
                                      </p:cBhvr>
                                    </p:animEffect>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Effect transition="in" filter="fade">
                                      <p:cBhvr>
                                        <p:cTn id="39" dur="500"/>
                                        <p:tgtEl>
                                          <p:spTgt spid="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nodeType="click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Effect transition="in" filter="fade">
                                      <p:cBhvr>
                                        <p:cTn id="44" dur="1000"/>
                                        <p:tgtEl>
                                          <p:spTgt spid="3">
                                            <p:txEl>
                                              <p:pRg st="10" end="10"/>
                                            </p:txEl>
                                          </p:spTgt>
                                        </p:tgtEl>
                                      </p:cBhvr>
                                    </p:animEffect>
                                    <p:anim calcmode="lin" valueType="num">
                                      <p:cBhvr>
                                        <p:cTn id="4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6"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par>
                          <p:cTn id="47" fill="hold">
                            <p:stCondLst>
                              <p:cond delay="1000"/>
                            </p:stCondLst>
                            <p:childTnLst>
                              <p:par>
                                <p:cTn id="48" presetID="42" presetClass="entr" presetSubtype="0" fill="hold" nodeType="afterEffect">
                                  <p:stCondLst>
                                    <p:cond delay="0"/>
                                  </p:stCondLst>
                                  <p:childTnLst>
                                    <p:set>
                                      <p:cBhvr>
                                        <p:cTn id="49" dur="1" fill="hold">
                                          <p:stCondLst>
                                            <p:cond delay="0"/>
                                          </p:stCondLst>
                                        </p:cTn>
                                        <p:tgtEl>
                                          <p:spTgt spid="3">
                                            <p:txEl>
                                              <p:pRg st="11" end="11"/>
                                            </p:txEl>
                                          </p:spTgt>
                                        </p:tgtEl>
                                        <p:attrNameLst>
                                          <p:attrName>style.visibility</p:attrName>
                                        </p:attrNameLst>
                                      </p:cBhvr>
                                      <p:to>
                                        <p:strVal val="visible"/>
                                      </p:to>
                                    </p:set>
                                    <p:animEffect transition="in" filter="fade">
                                      <p:cBhvr>
                                        <p:cTn id="50" dur="1000"/>
                                        <p:tgtEl>
                                          <p:spTgt spid="3">
                                            <p:txEl>
                                              <p:pRg st="11" end="11"/>
                                            </p:txEl>
                                          </p:spTgt>
                                        </p:tgtEl>
                                      </p:cBhvr>
                                    </p:animEffect>
                                    <p:anim calcmode="lin" valueType="num">
                                      <p:cBhvr>
                                        <p:cTn id="5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572530" y="4495800"/>
            <a:ext cx="8229600" cy="193516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1286236"/>
            <a:ext cx="6878108" cy="5158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44821" y="152400"/>
            <a:ext cx="8229600" cy="6477000"/>
          </a:xfrm>
        </p:spPr>
        <p:txBody>
          <a:bodyPr>
            <a:noAutofit/>
          </a:bodyPr>
          <a:lstStyle/>
          <a:p>
            <a:r>
              <a:rPr lang="en-US" sz="5400" dirty="0" smtClean="0">
                <a:latin typeface="Comic Sans MS" pitchFamily="66" charset="0"/>
              </a:rPr>
              <a:t>Out Front for Students</a:t>
            </a:r>
            <a:br>
              <a:rPr lang="en-US" sz="5400" dirty="0" smtClean="0">
                <a:latin typeface="Comic Sans MS" pitchFamily="66" charset="0"/>
              </a:rPr>
            </a:br>
            <a:r>
              <a:rPr lang="en-US" sz="5400" dirty="0" smtClean="0">
                <a:latin typeface="Comic Sans MS" pitchFamily="66" charset="0"/>
              </a:rPr>
              <a:t/>
            </a:r>
            <a:br>
              <a:rPr lang="en-US" sz="5400" dirty="0" smtClean="0">
                <a:latin typeface="Comic Sans MS" pitchFamily="66" charset="0"/>
              </a:rPr>
            </a:br>
            <a:r>
              <a:rPr lang="en-US" sz="5400" dirty="0">
                <a:latin typeface="Comic Sans MS" pitchFamily="66" charset="0"/>
              </a:rPr>
              <a:t/>
            </a:r>
            <a:br>
              <a:rPr lang="en-US" sz="5400" dirty="0">
                <a:latin typeface="Comic Sans MS" pitchFamily="66" charset="0"/>
              </a:rPr>
            </a:br>
            <a:r>
              <a:rPr lang="en-US" sz="5400" dirty="0">
                <a:latin typeface="Comic Sans MS" pitchFamily="66" charset="0"/>
              </a:rPr>
              <a:t/>
            </a:r>
            <a:br>
              <a:rPr lang="en-US" sz="5400" dirty="0">
                <a:latin typeface="Comic Sans MS" pitchFamily="66" charset="0"/>
              </a:rPr>
            </a:br>
            <a:r>
              <a:rPr lang="en-US" sz="5400" dirty="0" smtClean="0">
                <a:latin typeface="Comic Sans MS" pitchFamily="66" charset="0"/>
              </a:rPr>
              <a:t/>
            </a:r>
            <a:br>
              <a:rPr lang="en-US" sz="5400" dirty="0" smtClean="0">
                <a:latin typeface="Comic Sans MS" pitchFamily="66" charset="0"/>
              </a:rPr>
            </a:br>
            <a:r>
              <a:rPr lang="en-US" sz="5400" dirty="0">
                <a:latin typeface="Comic Sans MS" pitchFamily="66" charset="0"/>
              </a:rPr>
              <a:t/>
            </a:r>
            <a:br>
              <a:rPr lang="en-US" sz="5400" dirty="0">
                <a:latin typeface="Comic Sans MS" pitchFamily="66" charset="0"/>
              </a:rPr>
            </a:br>
            <a:r>
              <a:rPr lang="en-US" sz="5400" dirty="0" smtClean="0">
                <a:latin typeface="Comic Sans MS" pitchFamily="66" charset="0"/>
              </a:rPr>
              <a:t> </a:t>
            </a:r>
            <a:br>
              <a:rPr lang="en-US" sz="5400" dirty="0" smtClean="0">
                <a:latin typeface="Comic Sans MS" pitchFamily="66" charset="0"/>
              </a:rPr>
            </a:br>
            <a:r>
              <a:rPr lang="en-US" dirty="0" smtClean="0">
                <a:latin typeface="Comic Sans MS" pitchFamily="66" charset="0"/>
              </a:rPr>
              <a:t>(and administration)</a:t>
            </a:r>
            <a:endParaRPr lang="en-US" dirty="0">
              <a:latin typeface="Comic Sans MS" pitchFamily="66" charset="0"/>
            </a:endParaRPr>
          </a:p>
        </p:txBody>
      </p:sp>
    </p:spTree>
    <p:extLst>
      <p:ext uri="{BB962C8B-B14F-4D97-AF65-F5344CB8AC3E}">
        <p14:creationId xmlns:p14="http://schemas.microsoft.com/office/powerpoint/2010/main" val="14174106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0"/>
            <a:ext cx="7772400" cy="1470025"/>
          </a:xfrm>
        </p:spPr>
        <p:txBody>
          <a:bodyPr>
            <a:normAutofit fontScale="90000"/>
          </a:bodyPr>
          <a:lstStyle/>
          <a:p>
            <a:r>
              <a:rPr lang="en-US" dirty="0" smtClean="0">
                <a:latin typeface="Comic Sans MS" pitchFamily="66" charset="0"/>
              </a:rPr>
              <a:t>Useful Tools:  What format do you see being useful to you?</a:t>
            </a:r>
            <a:endParaRPr lang="en-US" dirty="0">
              <a:latin typeface="Comic Sans MS" pitchFamily="66" charset="0"/>
            </a:endParaRPr>
          </a:p>
        </p:txBody>
      </p:sp>
      <p:sp>
        <p:nvSpPr>
          <p:cNvPr id="3" name="Subtitle 2"/>
          <p:cNvSpPr>
            <a:spLocks noGrp="1"/>
          </p:cNvSpPr>
          <p:nvPr>
            <p:ph type="subTitle" idx="1"/>
          </p:nvPr>
        </p:nvSpPr>
        <p:spPr>
          <a:xfrm>
            <a:off x="609600" y="2514600"/>
            <a:ext cx="7848600" cy="1752600"/>
          </a:xfrm>
        </p:spPr>
        <p:txBody>
          <a:bodyPr>
            <a:normAutofit fontScale="92500" lnSpcReduction="10000"/>
          </a:bodyPr>
          <a:lstStyle/>
          <a:p>
            <a:pPr marL="457200" indent="-457200" algn="l">
              <a:buFont typeface="Arial" pitchFamily="34" charset="0"/>
              <a:buChar char="•"/>
            </a:pPr>
            <a:r>
              <a:rPr lang="en-US" sz="3600" dirty="0" smtClean="0">
                <a:solidFill>
                  <a:schemeClr val="tx1"/>
                </a:solidFill>
                <a:latin typeface="Comic Sans MS" pitchFamily="66" charset="0"/>
              </a:rPr>
              <a:t>Big Picture </a:t>
            </a:r>
          </a:p>
          <a:p>
            <a:pPr algn="l"/>
            <a:r>
              <a:rPr lang="en-US" sz="3600" dirty="0">
                <a:solidFill>
                  <a:schemeClr val="tx1"/>
                </a:solidFill>
                <a:latin typeface="Comic Sans MS" pitchFamily="66" charset="0"/>
              </a:rPr>
              <a:t> </a:t>
            </a:r>
            <a:r>
              <a:rPr lang="en-US" sz="3600" dirty="0" smtClean="0">
                <a:solidFill>
                  <a:schemeClr val="tx1"/>
                </a:solidFill>
                <a:latin typeface="Comic Sans MS" pitchFamily="66" charset="0"/>
              </a:rPr>
              <a:t>   (Curriculum/Unit Level)</a:t>
            </a:r>
          </a:p>
          <a:p>
            <a:pPr marL="457200" indent="-457200" algn="l">
              <a:buFont typeface="Arial" pitchFamily="34" charset="0"/>
              <a:buChar char="•"/>
            </a:pPr>
            <a:r>
              <a:rPr lang="en-US" sz="3600" dirty="0" smtClean="0">
                <a:solidFill>
                  <a:schemeClr val="tx1"/>
                </a:solidFill>
                <a:latin typeface="Comic Sans MS" pitchFamily="66" charset="0"/>
              </a:rPr>
              <a:t>Day to Day Lesson Planning</a:t>
            </a:r>
            <a:endParaRPr lang="en-US" sz="3600" dirty="0">
              <a:solidFill>
                <a:schemeClr val="tx1"/>
              </a:solidFill>
              <a:latin typeface="Comic Sans MS" pitchFamily="66" charset="0"/>
            </a:endParaRPr>
          </a:p>
        </p:txBody>
      </p:sp>
      <p:sp>
        <p:nvSpPr>
          <p:cNvPr id="4" name="TextBox 3"/>
          <p:cNvSpPr txBox="1"/>
          <p:nvPr/>
        </p:nvSpPr>
        <p:spPr>
          <a:xfrm>
            <a:off x="4343400" y="5168205"/>
            <a:ext cx="4343400" cy="1384995"/>
          </a:xfrm>
          <a:prstGeom prst="rect">
            <a:avLst/>
          </a:prstGeom>
          <a:noFill/>
        </p:spPr>
        <p:txBody>
          <a:bodyPr wrap="square" rtlCol="0">
            <a:spAutoFit/>
          </a:bodyPr>
          <a:lstStyle/>
          <a:p>
            <a:pPr algn="ctr"/>
            <a:r>
              <a:rPr lang="en-US" sz="2800" b="1" dirty="0" smtClean="0">
                <a:solidFill>
                  <a:srgbClr val="FF0000"/>
                </a:solidFill>
              </a:rPr>
              <a:t>What is your goal for next week, next month, next semester?</a:t>
            </a:r>
            <a:endParaRPr lang="en-US" sz="2800" b="1" dirty="0">
              <a:solidFill>
                <a:srgbClr val="FF0000"/>
              </a:solidFill>
            </a:endParaRPr>
          </a:p>
        </p:txBody>
      </p:sp>
      <p:sp>
        <p:nvSpPr>
          <p:cNvPr id="11" name="Down Arrow 10"/>
          <p:cNvSpPr/>
          <p:nvPr/>
        </p:nvSpPr>
        <p:spPr>
          <a:xfrm>
            <a:off x="5562600" y="4191000"/>
            <a:ext cx="762000" cy="10668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1384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185</Words>
  <Application>Microsoft Office PowerPoint</Application>
  <PresentationFormat>On-screen Show (4:3)</PresentationFormat>
  <Paragraphs>35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Useful Tools:  What format do you see being useful to you?</vt:lpstr>
      <vt:lpstr>Learning Scenarios?</vt:lpstr>
      <vt:lpstr>Learning Scenario Sample Japanese Bento Lunchboxes and The Food Pyramid</vt:lpstr>
      <vt:lpstr>Daily Lesson Planning?</vt:lpstr>
      <vt:lpstr>Out Front for Students        (and administration)</vt:lpstr>
      <vt:lpstr>Useful Tools:  What format do you see being useful to you?</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Scenerios?</dc:title>
  <dc:creator>Lynn Neitzel</dc:creator>
  <cp:lastModifiedBy>Lynn Neitzel</cp:lastModifiedBy>
  <cp:revision>11</cp:revision>
  <dcterms:created xsi:type="dcterms:W3CDTF">2012-11-01T01:11:04Z</dcterms:created>
  <dcterms:modified xsi:type="dcterms:W3CDTF">2012-11-01T17:22:20Z</dcterms:modified>
</cp:coreProperties>
</file>